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2" r:id="rId5"/>
    <p:sldId id="263" r:id="rId6"/>
    <p:sldId id="264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.tiff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Plathelminthes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 dirty="0">
                <a:sym typeface="+mn-ea"/>
              </a:rPr>
              <a:t>Практическая работа - игра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6890"/>
          </a:xfrm>
        </p:spPr>
        <p:txBody>
          <a:bodyPr>
            <a:normAutofit fontScale="90000"/>
          </a:bodyPr>
          <a:p>
            <a:r>
              <a:rPr lang="ru-RU" altLang="ru-RU"/>
              <a:t>Правила игры</a:t>
            </a:r>
            <a:endParaRPr lang="ru-RU" altLang="ru-RU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838200" y="882015"/>
            <a:ext cx="10515600" cy="3385820"/>
          </a:xfrm>
        </p:spPr>
        <p:txBody>
          <a:bodyPr>
            <a:normAutofit fontScale="90000" lnSpcReduction="20000"/>
          </a:bodyPr>
          <a:p>
            <a:r>
              <a:rPr lang="ru-RU" altLang="en-US"/>
              <a:t>Вам предстоит, разглядывая изображения, найти те части тела животных, о которых мы говорили в нашем курсе. </a:t>
            </a:r>
            <a:endParaRPr lang="ru-RU" altLang="en-US"/>
          </a:p>
          <a:p>
            <a:r>
              <a:rPr lang="ru-RU" altLang="en-US"/>
              <a:t>Можно пользоваться чем угодно.</a:t>
            </a:r>
            <a:endParaRPr lang="ru-RU" altLang="en-US"/>
          </a:p>
          <a:p>
            <a:r>
              <a:rPr lang="ru-RU" altLang="en-US"/>
              <a:t>Надо нарисовать стрелку и переместить к ней тот термин, который ей соответствует (термины в виде отдельных текстовых блоков, их можно перемещать).Термины могут повторятся и тогда их надо скопировать и вставить (</a:t>
            </a:r>
            <a:r>
              <a:rPr lang="en-US" altLang="en-US"/>
              <a:t>Ctrl-C; Ctrl-V) </a:t>
            </a:r>
            <a:endParaRPr lang="ru-RU" altLang="en-US"/>
          </a:p>
          <a:p>
            <a:r>
              <a:rPr lang="ru-RU" altLang="ru-RU"/>
              <a:t>Термины между блоками  картинок перемещать нельзя.</a:t>
            </a:r>
            <a:endParaRPr lang="ru-RU" altLang="ru-RU"/>
          </a:p>
          <a:p>
            <a:r>
              <a:rPr lang="ru-RU" altLang="ru-RU"/>
              <a:t>Если картинка недостаточно крупна, чтобы ее разглядеть, то надо просто увеличить соответствующи слайд презентации.</a:t>
            </a:r>
            <a:endParaRPr lang="ru-RU" altLang="ru-RU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838200" y="4267835"/>
            <a:ext cx="24815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Пример</a:t>
            </a:r>
            <a:endParaRPr lang="ru-RU" altLang="en-US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84400" y="4267835"/>
            <a:ext cx="3810000" cy="228600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2707640" y="4166235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Голова</a:t>
            </a:r>
            <a:endParaRPr lang="ru-RU" altLang="en-US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4938395" y="524637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Брюшко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2402840" y="608711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Усики</a:t>
            </a:r>
            <a:endParaRPr lang="ru-RU" altLang="en-US"/>
          </a:p>
        </p:txBody>
      </p:sp>
      <p:cxnSp>
        <p:nvCxnSpPr>
          <p:cNvPr id="9" name="Прямое соединение 8"/>
          <p:cNvCxnSpPr/>
          <p:nvPr/>
        </p:nvCxnSpPr>
        <p:spPr>
          <a:xfrm>
            <a:off x="3171825" y="4534535"/>
            <a:ext cx="140335" cy="58293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ое соединение 9"/>
          <p:cNvCxnSpPr/>
          <p:nvPr/>
        </p:nvCxnSpPr>
        <p:spPr>
          <a:xfrm flipH="1" flipV="1">
            <a:off x="2707640" y="4836795"/>
            <a:ext cx="43180" cy="13919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ое соединение 10"/>
          <p:cNvCxnSpPr/>
          <p:nvPr/>
        </p:nvCxnSpPr>
        <p:spPr>
          <a:xfrm flipH="1" flipV="1">
            <a:off x="4725035" y="5106670"/>
            <a:ext cx="539750" cy="1397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овое поле 11"/>
          <p:cNvSpPr txBox="1"/>
          <p:nvPr/>
        </p:nvSpPr>
        <p:spPr>
          <a:xfrm>
            <a:off x="6743065" y="4415790"/>
            <a:ext cx="518985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Цель игры - набрать как можно больше баллов. </a:t>
            </a:r>
            <a:endParaRPr lang="ru-RU" altLang="en-US"/>
          </a:p>
          <a:p>
            <a:r>
              <a:rPr lang="ru-RU" altLang="en-US"/>
              <a:t>За каждую правильно подписанную часть тела игрок получает +1 балл.</a:t>
            </a:r>
            <a:endParaRPr lang="ru-RU" altLang="en-US"/>
          </a:p>
          <a:p>
            <a:r>
              <a:rPr lang="ru-RU" altLang="en-US"/>
              <a:t>За каждую неправильно подписанную часть -1 балл.</a:t>
            </a:r>
            <a:endParaRPr lang="ru-RU" altLang="en-US"/>
          </a:p>
          <a:p>
            <a:r>
              <a:rPr lang="ru-RU" altLang="en-US"/>
              <a:t>Проверять будем в режиме онлайн. </a:t>
            </a:r>
            <a:endParaRPr lang="ru-RU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Текстовое поле 6"/>
          <p:cNvSpPr txBox="1"/>
          <p:nvPr/>
        </p:nvSpPr>
        <p:spPr>
          <a:xfrm>
            <a:off x="7805420" y="1996440"/>
            <a:ext cx="1877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Polycladida</a:t>
            </a:r>
            <a:endParaRPr lang="en-US" altLang="ru-RU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7805420" y="236474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Acoela</a:t>
            </a:r>
            <a:endParaRPr lang="en-US" altLang="ru-RU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7841615" y="23495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Кишечник</a:t>
            </a:r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7805420" y="2733040"/>
            <a:ext cx="2878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Дивертикулы кишечника</a:t>
            </a:r>
            <a:endParaRPr lang="ru-RU" altLang="en-US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7854315" y="603250"/>
            <a:ext cx="1962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Глотка</a:t>
            </a:r>
            <a:endParaRPr lang="ru-RU" altLang="en-US"/>
          </a:p>
        </p:txBody>
      </p:sp>
      <p:sp>
        <p:nvSpPr>
          <p:cNvPr id="17" name="Текстовое поле 16"/>
          <p:cNvSpPr txBox="1"/>
          <p:nvPr/>
        </p:nvSpPr>
        <p:spPr>
          <a:xfrm>
            <a:off x="9372600" y="845693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Фоторецепторы</a:t>
            </a:r>
            <a:endParaRPr lang="ru-RU" altLang="en-US"/>
          </a:p>
        </p:txBody>
      </p:sp>
      <p:sp>
        <p:nvSpPr>
          <p:cNvPr id="23" name="Текстовое поле 22"/>
          <p:cNvSpPr txBox="1"/>
          <p:nvPr/>
        </p:nvSpPr>
        <p:spPr>
          <a:xfrm>
            <a:off x="7841615" y="1339850"/>
            <a:ext cx="1906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Rhabdocoela</a:t>
            </a:r>
            <a:endParaRPr lang="en-US" altLang="ru-RU"/>
          </a:p>
        </p:txBody>
      </p:sp>
      <p:sp>
        <p:nvSpPr>
          <p:cNvPr id="28" name="Текстовое поле 27"/>
          <p:cNvSpPr txBox="1"/>
          <p:nvPr/>
        </p:nvSpPr>
        <p:spPr>
          <a:xfrm>
            <a:off x="7865745" y="971550"/>
            <a:ext cx="3202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Ресничный эпителий</a:t>
            </a:r>
            <a:endParaRPr lang="ru-RU" altLang="ru-RU"/>
          </a:p>
        </p:txBody>
      </p:sp>
      <p:sp>
        <p:nvSpPr>
          <p:cNvPr id="29" name="Текстовое поле 28"/>
          <p:cNvSpPr txBox="1"/>
          <p:nvPr/>
        </p:nvSpPr>
        <p:spPr>
          <a:xfrm>
            <a:off x="7805420" y="1708150"/>
            <a:ext cx="1805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/>
              <a:t>Tricladida</a:t>
            </a:r>
            <a:endParaRPr lang="en-US" altLang="ru-RU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145" y="73025"/>
            <a:ext cx="4478020" cy="3498850"/>
          </a:xfrm>
          <a:prstGeom prst="rect">
            <a:avLst/>
          </a:prstGeom>
        </p:spPr>
      </p:pic>
      <p:pic>
        <p:nvPicPr>
          <p:cNvPr id="13" name="Замещающее содержимое 12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558540" y="3653790"/>
            <a:ext cx="4809490" cy="3159760"/>
          </a:xfrm>
          <a:prstGeom prst="rect">
            <a:avLst/>
          </a:prstGeom>
        </p:spPr>
      </p:pic>
      <p:pic>
        <p:nvPicPr>
          <p:cNvPr id="16" name="Замещающее содержимое 15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7145" y="3653790"/>
            <a:ext cx="3448685" cy="3176905"/>
          </a:xfrm>
          <a:prstGeom prst="rect">
            <a:avLst/>
          </a:prstGeom>
        </p:spPr>
      </p:pic>
      <p:pic>
        <p:nvPicPr>
          <p:cNvPr id="24" name="Изображение 23"/>
          <p:cNvPicPr>
            <a:picLocks noChangeAspect="1"/>
          </p:cNvPicPr>
          <p:nvPr/>
        </p:nvPicPr>
        <p:blipFill>
          <a:blip r:embed="rId4"/>
          <a:srcRect r="61671" b="46226"/>
          <a:stretch>
            <a:fillRect/>
          </a:stretch>
        </p:blipFill>
        <p:spPr>
          <a:xfrm>
            <a:off x="4495165" y="73025"/>
            <a:ext cx="2635250" cy="35858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0" name="Изображение 29"/>
          <p:cNvPicPr>
            <a:picLocks noChangeAspect="1"/>
          </p:cNvPicPr>
          <p:nvPr/>
        </p:nvPicPr>
        <p:blipFill>
          <a:blip r:embed="rId1"/>
          <a:srcRect l="877" t="8269" r="7276" b="18309"/>
          <a:stretch>
            <a:fillRect/>
          </a:stretch>
        </p:blipFill>
        <p:spPr>
          <a:xfrm>
            <a:off x="4471035" y="3898900"/>
            <a:ext cx="5087620" cy="2959100"/>
          </a:xfrm>
          <a:prstGeom prst="rect">
            <a:avLst/>
          </a:prstGeom>
        </p:spPr>
      </p:pic>
      <p:sp>
        <p:nvSpPr>
          <p:cNvPr id="17" name="Текстовое поле 16"/>
          <p:cNvSpPr txBox="1"/>
          <p:nvPr/>
        </p:nvSpPr>
        <p:spPr>
          <a:xfrm>
            <a:off x="7891145" y="-2476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Протонефридий</a:t>
            </a:r>
            <a:endParaRPr lang="ru-RU" altLang="ru-RU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7891145" y="292163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Паренхима</a:t>
            </a:r>
            <a:endParaRPr lang="ru-RU" altLang="ru-RU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7891145" y="328993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Фоторецептор</a:t>
            </a:r>
            <a:endParaRPr lang="ru-RU" altLang="en-US"/>
          </a:p>
        </p:txBody>
      </p:sp>
      <p:sp>
        <p:nvSpPr>
          <p:cNvPr id="24" name="Текстовое поле 23"/>
          <p:cNvSpPr txBox="1"/>
          <p:nvPr/>
        </p:nvSpPr>
        <p:spPr>
          <a:xfrm>
            <a:off x="7891145" y="34353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Жгутики </a:t>
            </a:r>
            <a:endParaRPr lang="ru-RU" altLang="en-US"/>
          </a:p>
        </p:txBody>
      </p:sp>
      <p:sp>
        <p:nvSpPr>
          <p:cNvPr id="25" name="Текстовое поле 24"/>
          <p:cNvSpPr txBox="1"/>
          <p:nvPr/>
        </p:nvSpPr>
        <p:spPr>
          <a:xfrm>
            <a:off x="7957185" y="3658235"/>
            <a:ext cx="31362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/>
              <a:t>Ортогон</a:t>
            </a:r>
            <a:endParaRPr lang="ru-RU"/>
          </a:p>
        </p:txBody>
      </p:sp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2"/>
          <a:srcRect r="54471"/>
          <a:stretch>
            <a:fillRect/>
          </a:stretch>
        </p:blipFill>
        <p:spPr>
          <a:xfrm>
            <a:off x="62865" y="2786380"/>
            <a:ext cx="2948940" cy="3947160"/>
          </a:xfrm>
          <a:prstGeom prst="rect">
            <a:avLst/>
          </a:prstGeom>
        </p:spPr>
      </p:pic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3"/>
          <a:srcRect b="10660"/>
          <a:stretch>
            <a:fillRect/>
          </a:stretch>
        </p:blipFill>
        <p:spPr>
          <a:xfrm>
            <a:off x="62865" y="-24765"/>
            <a:ext cx="4613275" cy="2671445"/>
          </a:xfrm>
          <a:prstGeom prst="rect">
            <a:avLst/>
          </a:prstGeom>
        </p:spPr>
      </p:pic>
      <p:sp>
        <p:nvSpPr>
          <p:cNvPr id="26" name="Текстовое поле 25"/>
          <p:cNvSpPr txBox="1"/>
          <p:nvPr/>
        </p:nvSpPr>
        <p:spPr>
          <a:xfrm>
            <a:off x="7891145" y="71183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Кольцевые мышцы</a:t>
            </a:r>
            <a:endParaRPr lang="ru-RU" altLang="ru-RU"/>
          </a:p>
        </p:txBody>
      </p:sp>
      <p:sp>
        <p:nvSpPr>
          <p:cNvPr id="27" name="Текстовое поле 26"/>
          <p:cNvSpPr txBox="1"/>
          <p:nvPr/>
        </p:nvSpPr>
        <p:spPr>
          <a:xfrm>
            <a:off x="7891145" y="1448435"/>
            <a:ext cx="2501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Базальная мембрана</a:t>
            </a:r>
            <a:endParaRPr lang="ru-RU" altLang="en-US"/>
          </a:p>
        </p:txBody>
      </p:sp>
      <p:sp>
        <p:nvSpPr>
          <p:cNvPr id="28" name="Текстовое поле 27"/>
          <p:cNvSpPr txBox="1"/>
          <p:nvPr/>
        </p:nvSpPr>
        <p:spPr>
          <a:xfrm>
            <a:off x="7891145" y="108013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Продольные мышцы</a:t>
            </a:r>
            <a:endParaRPr lang="ru-RU" altLang="ru-RU"/>
          </a:p>
        </p:txBody>
      </p:sp>
      <p:sp>
        <p:nvSpPr>
          <p:cNvPr id="29" name="Текстовое поле 28"/>
          <p:cNvSpPr txBox="1"/>
          <p:nvPr/>
        </p:nvSpPr>
        <p:spPr>
          <a:xfrm>
            <a:off x="7891145" y="1816735"/>
            <a:ext cx="3202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Ресничный эпителий</a:t>
            </a:r>
            <a:endParaRPr lang="ru-RU" altLang="ru-RU"/>
          </a:p>
        </p:txBody>
      </p:sp>
      <p:sp>
        <p:nvSpPr>
          <p:cNvPr id="32" name="Текстовое поле 31"/>
          <p:cNvSpPr txBox="1"/>
          <p:nvPr/>
        </p:nvSpPr>
        <p:spPr>
          <a:xfrm>
            <a:off x="7891145" y="2553335"/>
            <a:ext cx="28784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Дивертикулы кишечника</a:t>
            </a:r>
            <a:endParaRPr lang="ru-RU" altLang="en-US"/>
          </a:p>
        </p:txBody>
      </p:sp>
      <p:sp>
        <p:nvSpPr>
          <p:cNvPr id="33" name="Текстовое поле 32"/>
          <p:cNvSpPr txBox="1"/>
          <p:nvPr/>
        </p:nvSpPr>
        <p:spPr>
          <a:xfrm>
            <a:off x="7891145" y="2185035"/>
            <a:ext cx="19621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Глотка</a:t>
            </a:r>
            <a:endParaRPr lang="ru-RU" altLang="en-US"/>
          </a:p>
        </p:txBody>
      </p:sp>
      <p:pic>
        <p:nvPicPr>
          <p:cNvPr id="34" name="Изображение 33"/>
          <p:cNvPicPr>
            <a:picLocks noChangeAspect="1"/>
          </p:cNvPicPr>
          <p:nvPr/>
        </p:nvPicPr>
        <p:blipFill>
          <a:blip r:embed="rId4"/>
          <a:srcRect l="52103" t="1573"/>
          <a:stretch>
            <a:fillRect/>
          </a:stretch>
        </p:blipFill>
        <p:spPr>
          <a:xfrm>
            <a:off x="4676140" y="-24765"/>
            <a:ext cx="3128010" cy="3646170"/>
          </a:xfrm>
          <a:prstGeom prst="rect">
            <a:avLst/>
          </a:prstGeom>
        </p:spPr>
      </p:pic>
      <p:pic>
        <p:nvPicPr>
          <p:cNvPr id="37" name="Замещающее содержимое 36"/>
          <p:cNvPicPr>
            <a:picLocks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330960" y="2147570"/>
            <a:ext cx="1850390" cy="2636520"/>
          </a:xfrm>
          <a:prstGeom prst="rect">
            <a:avLst/>
          </a:prstGeom>
        </p:spPr>
      </p:pic>
      <p:sp>
        <p:nvSpPr>
          <p:cNvPr id="39" name="Текстовое поле 38"/>
          <p:cNvSpPr txBox="1"/>
          <p:nvPr/>
        </p:nvSpPr>
        <p:spPr>
          <a:xfrm>
            <a:off x="9516110" y="3989705"/>
            <a:ext cx="1948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/>
              <a:t>Головой ганглий</a:t>
            </a:r>
            <a:endParaRPr lang="ru-RU"/>
          </a:p>
        </p:txBody>
      </p:sp>
      <p:sp>
        <p:nvSpPr>
          <p:cNvPr id="40" name="Текстовое поле 39"/>
          <p:cNvSpPr txBox="1"/>
          <p:nvPr/>
        </p:nvSpPr>
        <p:spPr>
          <a:xfrm>
            <a:off x="9516110" y="4416425"/>
            <a:ext cx="31362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/>
              <a:t>Продольный </a:t>
            </a:r>
            <a:endParaRPr lang="ru-RU"/>
          </a:p>
          <a:p>
            <a:r>
              <a:rPr lang="ru-RU"/>
              <a:t>нервный тяж</a:t>
            </a:r>
            <a:endParaRPr lang="ru-RU"/>
          </a:p>
        </p:txBody>
      </p:sp>
      <p:sp>
        <p:nvSpPr>
          <p:cNvPr id="41" name="Текстовое поле 40"/>
          <p:cNvSpPr txBox="1"/>
          <p:nvPr/>
        </p:nvSpPr>
        <p:spPr>
          <a:xfrm>
            <a:off x="9542145" y="5194300"/>
            <a:ext cx="1675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/>
              <a:t>Комиссуры</a:t>
            </a:r>
            <a:endParaRPr lang="ru-RU"/>
          </a:p>
        </p:txBody>
      </p:sp>
      <p:pic>
        <p:nvPicPr>
          <p:cNvPr id="42" name="Изображение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356485" y="4482465"/>
            <a:ext cx="2978150" cy="13290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Текстовое поле 6"/>
          <p:cNvSpPr txBox="1"/>
          <p:nvPr/>
        </p:nvSpPr>
        <p:spPr>
          <a:xfrm>
            <a:off x="9337675" y="70294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Ротовая присоска</a:t>
            </a:r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9337675" y="116776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Глотка</a:t>
            </a:r>
            <a:endParaRPr lang="ru-RU" altLang="en-US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9337675" y="16611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Ветви кишечника</a:t>
            </a:r>
            <a:endParaRPr lang="ru-RU" altLang="en-US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9337675" y="20294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Брюшная присоска</a:t>
            </a:r>
            <a:endParaRPr lang="ru-RU" altLang="en-US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9438005" y="24974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Матка</a:t>
            </a:r>
            <a:endParaRPr lang="ru-RU" altLang="en-US"/>
          </a:p>
        </p:txBody>
      </p:sp>
      <p:pic>
        <p:nvPicPr>
          <p:cNvPr id="24" name="Изображение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-721995" y="829310"/>
            <a:ext cx="6746875" cy="5145405"/>
          </a:xfrm>
          <a:prstGeom prst="rect">
            <a:avLst/>
          </a:prstGeom>
        </p:spPr>
      </p:pic>
      <p:sp>
        <p:nvSpPr>
          <p:cNvPr id="26" name="Текстовое поле 25"/>
          <p:cNvSpPr txBox="1"/>
          <p:nvPr/>
        </p:nvSpPr>
        <p:spPr>
          <a:xfrm>
            <a:off x="9438005" y="28657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Семенник</a:t>
            </a:r>
            <a:endParaRPr lang="ru-RU" altLang="en-US"/>
          </a:p>
        </p:txBody>
      </p:sp>
      <p:sp>
        <p:nvSpPr>
          <p:cNvPr id="27" name="Текстовое поле 26"/>
          <p:cNvSpPr txBox="1"/>
          <p:nvPr/>
        </p:nvSpPr>
        <p:spPr>
          <a:xfrm>
            <a:off x="9337675" y="324485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Яичник</a:t>
            </a:r>
            <a:endParaRPr lang="ru-RU" altLang="en-US"/>
          </a:p>
        </p:txBody>
      </p:sp>
      <p:sp>
        <p:nvSpPr>
          <p:cNvPr id="28" name="Текстовое поле 27"/>
          <p:cNvSpPr txBox="1"/>
          <p:nvPr/>
        </p:nvSpPr>
        <p:spPr>
          <a:xfrm>
            <a:off x="9438005" y="361315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Желточник</a:t>
            </a:r>
            <a:endParaRPr lang="ru-RU" altLang="en-US"/>
          </a:p>
        </p:txBody>
      </p:sp>
      <p:pic>
        <p:nvPicPr>
          <p:cNvPr id="29" name="Замещающее содержимое 2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5420" y="4638675"/>
            <a:ext cx="3304540" cy="2197735"/>
          </a:xfrm>
          <a:prstGeom prst="rect">
            <a:avLst/>
          </a:prstGeom>
        </p:spPr>
      </p:pic>
      <p:sp>
        <p:nvSpPr>
          <p:cNvPr id="31" name="Текстовое поле 30"/>
          <p:cNvSpPr txBox="1"/>
          <p:nvPr/>
        </p:nvSpPr>
        <p:spPr>
          <a:xfrm>
            <a:off x="9438005" y="398145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Мирацидий</a:t>
            </a:r>
            <a:endParaRPr lang="ru-RU" altLang="en-US"/>
          </a:p>
        </p:txBody>
      </p:sp>
      <p:sp>
        <p:nvSpPr>
          <p:cNvPr id="32" name="Текстовое поле 31"/>
          <p:cNvSpPr txBox="1"/>
          <p:nvPr/>
        </p:nvSpPr>
        <p:spPr>
          <a:xfrm>
            <a:off x="9438005" y="427037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Фоторецепторы</a:t>
            </a:r>
            <a:endParaRPr lang="ru-RU" altLang="en-US"/>
          </a:p>
        </p:txBody>
      </p:sp>
      <p:sp>
        <p:nvSpPr>
          <p:cNvPr id="33" name="Текстовое поле 32"/>
          <p:cNvSpPr txBox="1"/>
          <p:nvPr/>
        </p:nvSpPr>
        <p:spPr>
          <a:xfrm>
            <a:off x="9438005" y="463867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Зародышевые клетки</a:t>
            </a:r>
            <a:endParaRPr lang="ru-RU" altLang="en-US"/>
          </a:p>
        </p:txBody>
      </p:sp>
      <p:sp>
        <p:nvSpPr>
          <p:cNvPr id="36" name="Текстовое поле 35"/>
          <p:cNvSpPr txBox="1"/>
          <p:nvPr/>
        </p:nvSpPr>
        <p:spPr>
          <a:xfrm>
            <a:off x="9565005" y="504952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Церкария</a:t>
            </a:r>
            <a:endParaRPr lang="ru-RU" altLang="ru-RU"/>
          </a:p>
        </p:txBody>
      </p:sp>
      <p:pic>
        <p:nvPicPr>
          <p:cNvPr id="37" name="Изображение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25" y="3633470"/>
            <a:ext cx="2746375" cy="3202940"/>
          </a:xfrm>
          <a:prstGeom prst="rect">
            <a:avLst/>
          </a:prstGeom>
        </p:spPr>
      </p:pic>
      <p:sp>
        <p:nvSpPr>
          <p:cNvPr id="39" name="Текстовое поле 38"/>
          <p:cNvSpPr txBox="1"/>
          <p:nvPr/>
        </p:nvSpPr>
        <p:spPr>
          <a:xfrm>
            <a:off x="9565005" y="541782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Хвост</a:t>
            </a:r>
            <a:endParaRPr lang="ru-RU" altLang="ru-RU"/>
          </a:p>
        </p:txBody>
      </p:sp>
      <p:grpSp>
        <p:nvGrpSpPr>
          <p:cNvPr id="43" name="Группа 42"/>
          <p:cNvGrpSpPr/>
          <p:nvPr/>
        </p:nvGrpSpPr>
        <p:grpSpPr>
          <a:xfrm>
            <a:off x="5152390" y="114935"/>
            <a:ext cx="4061460" cy="3498215"/>
            <a:chOff x="8114" y="-248"/>
            <a:chExt cx="5452" cy="4466"/>
          </a:xfrm>
        </p:grpSpPr>
        <p:pic>
          <p:nvPicPr>
            <p:cNvPr id="34" name="Изображение 33"/>
            <p:cNvPicPr>
              <a:picLocks noChangeAspect="1"/>
            </p:cNvPicPr>
            <p:nvPr/>
          </p:nvPicPr>
          <p:blipFill>
            <a:blip r:embed="rId4"/>
            <a:srcRect l="-2435" t="1903" r="32188" b="-1903"/>
            <a:stretch>
              <a:fillRect/>
            </a:stretch>
          </p:blipFill>
          <p:spPr>
            <a:xfrm>
              <a:off x="8114" y="-248"/>
              <a:ext cx="5453" cy="4467"/>
            </a:xfrm>
            <a:prstGeom prst="rect">
              <a:avLst/>
            </a:prstGeom>
          </p:spPr>
        </p:pic>
        <p:sp>
          <p:nvSpPr>
            <p:cNvPr id="40" name="Прямоугольник 39"/>
            <p:cNvSpPr/>
            <p:nvPr/>
          </p:nvSpPr>
          <p:spPr>
            <a:xfrm>
              <a:off x="10972" y="180"/>
              <a:ext cx="2337" cy="212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1" name="Прямоугольник 40"/>
            <p:cNvSpPr/>
            <p:nvPr/>
          </p:nvSpPr>
          <p:spPr>
            <a:xfrm>
              <a:off x="9134" y="-239"/>
              <a:ext cx="2765" cy="4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  <p:sp>
          <p:nvSpPr>
            <p:cNvPr id="42" name="Прямоугольник 41"/>
            <p:cNvSpPr/>
            <p:nvPr/>
          </p:nvSpPr>
          <p:spPr>
            <a:xfrm>
              <a:off x="9496" y="180"/>
              <a:ext cx="2765" cy="4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ru-RU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" name="Замещающее содержимое 18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3672840" y="14605"/>
            <a:ext cx="1687195" cy="4361180"/>
          </a:xfrm>
          <a:prstGeom prst="rect">
            <a:avLst/>
          </a:prstGeom>
        </p:spPr>
      </p:pic>
      <p:pic>
        <p:nvPicPr>
          <p:cNvPr id="4" name="Замещающее содержимое 3" descr="T_sagin_image0067"/>
          <p:cNvPicPr>
            <a:picLocks noChangeAspect="1"/>
          </p:cNvPicPr>
          <p:nvPr>
            <p:ph sz="half" idx="2"/>
          </p:nvPr>
        </p:nvPicPr>
        <p:blipFill>
          <a:blip r:embed="rId2"/>
          <a:srcRect t="8092" b="2004"/>
          <a:stretch>
            <a:fillRect/>
          </a:stretch>
        </p:blipFill>
        <p:spPr>
          <a:xfrm>
            <a:off x="53975" y="14605"/>
            <a:ext cx="3402965" cy="6861175"/>
          </a:xfrm>
          <a:prstGeom prst="rect">
            <a:avLst/>
          </a:prstGeom>
        </p:spPr>
      </p:pic>
      <p:sp>
        <p:nvSpPr>
          <p:cNvPr id="7" name="Текстовое поле 6"/>
          <p:cNvSpPr txBox="1"/>
          <p:nvPr/>
        </p:nvSpPr>
        <p:spPr>
          <a:xfrm>
            <a:off x="9337675" y="10858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Сколекс</a:t>
            </a:r>
            <a:endParaRPr lang="ru-RU" altLang="en-US"/>
          </a:p>
        </p:txBody>
      </p:sp>
      <p:sp>
        <p:nvSpPr>
          <p:cNvPr id="9" name="Текстовое поле 8"/>
          <p:cNvSpPr txBox="1"/>
          <p:nvPr/>
        </p:nvSpPr>
        <p:spPr>
          <a:xfrm>
            <a:off x="9337675" y="47688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Ботрии</a:t>
            </a:r>
            <a:endParaRPr lang="ru-RU" altLang="en-US"/>
          </a:p>
        </p:txBody>
      </p:sp>
      <p:sp>
        <p:nvSpPr>
          <p:cNvPr id="11" name="Текстовое поле 10"/>
          <p:cNvSpPr txBox="1"/>
          <p:nvPr/>
        </p:nvSpPr>
        <p:spPr>
          <a:xfrm>
            <a:off x="9337040" y="845185"/>
            <a:ext cx="27197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Каналы протонефридиев</a:t>
            </a:r>
            <a:endParaRPr lang="ru-RU" altLang="en-US"/>
          </a:p>
        </p:txBody>
      </p:sp>
      <p:sp>
        <p:nvSpPr>
          <p:cNvPr id="12" name="Текстовое поле 11"/>
          <p:cNvSpPr txBox="1"/>
          <p:nvPr/>
        </p:nvSpPr>
        <p:spPr>
          <a:xfrm>
            <a:off x="9337675" y="121348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Семенники</a:t>
            </a:r>
            <a:endParaRPr lang="ru-RU" altLang="en-US"/>
          </a:p>
        </p:txBody>
      </p:sp>
      <p:sp>
        <p:nvSpPr>
          <p:cNvPr id="6" name="Текстовое поле 5"/>
          <p:cNvSpPr txBox="1"/>
          <p:nvPr/>
        </p:nvSpPr>
        <p:spPr>
          <a:xfrm>
            <a:off x="9337040" y="158178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Матка</a:t>
            </a:r>
            <a:endParaRPr lang="ru-RU" altLang="en-US"/>
          </a:p>
        </p:txBody>
      </p:sp>
      <p:sp>
        <p:nvSpPr>
          <p:cNvPr id="8" name="Текстовое поле 7"/>
          <p:cNvSpPr txBox="1"/>
          <p:nvPr/>
        </p:nvSpPr>
        <p:spPr>
          <a:xfrm>
            <a:off x="9337675" y="18751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Желточник</a:t>
            </a:r>
            <a:endParaRPr lang="ru-RU" altLang="en-US"/>
          </a:p>
        </p:txBody>
      </p:sp>
      <p:sp>
        <p:nvSpPr>
          <p:cNvPr id="10" name="Текстовое поле 9"/>
          <p:cNvSpPr txBox="1"/>
          <p:nvPr/>
        </p:nvSpPr>
        <p:spPr>
          <a:xfrm>
            <a:off x="9337675" y="22434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Яичник</a:t>
            </a:r>
            <a:endParaRPr lang="ru-RU" altLang="en-US"/>
          </a:p>
        </p:txBody>
      </p:sp>
      <p:sp>
        <p:nvSpPr>
          <p:cNvPr id="13" name="Текстовое поле 12"/>
          <p:cNvSpPr txBox="1"/>
          <p:nvPr/>
        </p:nvSpPr>
        <p:spPr>
          <a:xfrm>
            <a:off x="9337675" y="26117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Семяпровод</a:t>
            </a:r>
            <a:endParaRPr lang="ru-RU" altLang="en-US"/>
          </a:p>
        </p:txBody>
      </p:sp>
      <p:sp>
        <p:nvSpPr>
          <p:cNvPr id="14" name="Текстовое поле 13"/>
          <p:cNvSpPr txBox="1"/>
          <p:nvPr/>
        </p:nvSpPr>
        <p:spPr>
          <a:xfrm>
            <a:off x="9337040" y="2980055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/>
              <a:t>Прглоттиды</a:t>
            </a:r>
            <a:endParaRPr lang="ru-RU" altLang="en-US"/>
          </a:p>
        </p:txBody>
      </p:sp>
      <p:sp>
        <p:nvSpPr>
          <p:cNvPr id="16" name="Текстовое поле 15"/>
          <p:cNvSpPr txBox="1"/>
          <p:nvPr/>
        </p:nvSpPr>
        <p:spPr>
          <a:xfrm>
            <a:off x="9337040" y="32613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Зрелый членик</a:t>
            </a:r>
            <a:endParaRPr lang="ru-RU" altLang="ru-RU"/>
          </a:p>
        </p:txBody>
      </p:sp>
      <p:sp>
        <p:nvSpPr>
          <p:cNvPr id="17" name="Текстовое поле 16"/>
          <p:cNvSpPr txBox="1"/>
          <p:nvPr/>
        </p:nvSpPr>
        <p:spPr>
          <a:xfrm>
            <a:off x="9337040" y="36296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Незрелый членик</a:t>
            </a:r>
            <a:endParaRPr lang="ru-RU" altLang="ru-RU"/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9337675" y="39979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Присоска</a:t>
            </a:r>
            <a:endParaRPr lang="ru-RU" altLang="ru-RU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9337675" y="436626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Половая клоака</a:t>
            </a:r>
            <a:endParaRPr lang="ru-RU" altLang="ru-RU"/>
          </a:p>
        </p:txBody>
      </p:sp>
      <p:pic>
        <p:nvPicPr>
          <p:cNvPr id="21" name="Изображение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887595" y="777875"/>
            <a:ext cx="4364355" cy="2987675"/>
          </a:xfrm>
          <a:prstGeom prst="rect">
            <a:avLst/>
          </a:prstGeom>
        </p:spPr>
      </p:pic>
      <p:pic>
        <p:nvPicPr>
          <p:cNvPr id="22" name="Изображение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6940" y="4486910"/>
            <a:ext cx="2985770" cy="2388870"/>
          </a:xfrm>
          <a:prstGeom prst="rect">
            <a:avLst/>
          </a:prstGeom>
        </p:spPr>
      </p:pic>
      <p:sp>
        <p:nvSpPr>
          <p:cNvPr id="24" name="Текстовое поле 23"/>
          <p:cNvSpPr txBox="1"/>
          <p:nvPr/>
        </p:nvSpPr>
        <p:spPr>
          <a:xfrm>
            <a:off x="9335135" y="466598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Финны</a:t>
            </a:r>
            <a:endParaRPr lang="ru-RU" altLang="ru-RU"/>
          </a:p>
        </p:txBody>
      </p:sp>
      <p:pic>
        <p:nvPicPr>
          <p:cNvPr id="25" name="Изображение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135" y="4486910"/>
            <a:ext cx="2579370" cy="2388870"/>
          </a:xfrm>
          <a:prstGeom prst="rect">
            <a:avLst/>
          </a:prstGeom>
        </p:spPr>
      </p:pic>
      <p:sp>
        <p:nvSpPr>
          <p:cNvPr id="27" name="Текстовое поле 26"/>
          <p:cNvSpPr txBox="1"/>
          <p:nvPr/>
        </p:nvSpPr>
        <p:spPr>
          <a:xfrm>
            <a:off x="9337675" y="503428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Онкосфера</a:t>
            </a:r>
            <a:endParaRPr lang="ru-RU" altLang="ru-RU"/>
          </a:p>
        </p:txBody>
      </p:sp>
      <p:sp>
        <p:nvSpPr>
          <p:cNvPr id="28" name="Текстовое поле 27"/>
          <p:cNvSpPr txBox="1"/>
          <p:nvPr/>
        </p:nvSpPr>
        <p:spPr>
          <a:xfrm>
            <a:off x="9337675" y="5402580"/>
            <a:ext cx="24257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ru-RU"/>
              <a:t>Яйцо</a:t>
            </a:r>
            <a:endParaRPr lang="ru-RU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1373</Words>
  <Application>WPS Presentation</Application>
  <PresentationFormat>Widescreen</PresentationFormat>
  <Paragraphs>130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Cnidaria</vt:lpstr>
      <vt:lpstr>Правила игры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Insecta</dc:title>
  <dc:creator/>
  <cp:lastModifiedBy>Vadim Khaitov</cp:lastModifiedBy>
  <cp:revision>12</cp:revision>
  <dcterms:created xsi:type="dcterms:W3CDTF">2020-04-08T08:17:00Z</dcterms:created>
  <dcterms:modified xsi:type="dcterms:W3CDTF">2020-04-25T11:30:33Z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1049-11.2.0.9281</vt:lpwstr>
  </property>
</Properties>
</file>

<file path=docProps/thumbnail.jpeg>
</file>